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4" r:id="rId5"/>
    <p:sldId id="260" r:id="rId6"/>
    <p:sldId id="261" r:id="rId7"/>
    <p:sldId id="263" r:id="rId8"/>
    <p:sldId id="262" r:id="rId9"/>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2DA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07B6EA-F73A-44B2-83B9-8A97F8C89657}" type="doc">
      <dgm:prSet loTypeId="urn:microsoft.com/office/officeart/2005/8/layout/hProcess3" loCatId="process" qsTypeId="urn:microsoft.com/office/officeart/2005/8/quickstyle/simple1" qsCatId="simple" csTypeId="urn:microsoft.com/office/officeart/2005/8/colors/accent1_2" csCatId="accent1" phldr="1"/>
      <dgm:spPr/>
    </dgm:pt>
    <dgm:pt modelId="{CE616EDD-2EA2-4320-A19D-3C102B0BE691}">
      <dgm:prSet phldrT="[Texto]"/>
      <dgm:spPr/>
      <dgm:t>
        <a:bodyPr/>
        <a:lstStyle/>
        <a:p>
          <a:r>
            <a:rPr lang="es-MX" dirty="0" smtClean="0">
              <a:solidFill>
                <a:schemeClr val="tx1"/>
              </a:solidFill>
            </a:rPr>
            <a:t>La dislalia infantil presenta tipos muy variados. Existen dislalias orgánicas, audiógenas, o funcionales.</a:t>
          </a:r>
          <a:endParaRPr lang="es-MX" dirty="0"/>
        </a:p>
      </dgm:t>
    </dgm:pt>
    <dgm:pt modelId="{86BC9DE0-8A53-42A0-A492-3D6354E64390}" type="parTrans" cxnId="{06A343AF-1C67-45AF-9284-342E78C36586}">
      <dgm:prSet/>
      <dgm:spPr/>
      <dgm:t>
        <a:bodyPr/>
        <a:lstStyle/>
        <a:p>
          <a:endParaRPr lang="es-MX"/>
        </a:p>
      </dgm:t>
    </dgm:pt>
    <dgm:pt modelId="{22372F30-C5CA-4E90-BE09-D4770E246E18}" type="sibTrans" cxnId="{06A343AF-1C67-45AF-9284-342E78C36586}">
      <dgm:prSet/>
      <dgm:spPr/>
      <dgm:t>
        <a:bodyPr/>
        <a:lstStyle/>
        <a:p>
          <a:endParaRPr lang="es-MX"/>
        </a:p>
      </dgm:t>
    </dgm:pt>
    <dgm:pt modelId="{8624A63B-34F9-477C-9217-3C133794D77D}" type="pres">
      <dgm:prSet presAssocID="{6007B6EA-F73A-44B2-83B9-8A97F8C89657}" presName="Name0" presStyleCnt="0">
        <dgm:presLayoutVars>
          <dgm:dir/>
          <dgm:animLvl val="lvl"/>
          <dgm:resizeHandles val="exact"/>
        </dgm:presLayoutVars>
      </dgm:prSet>
      <dgm:spPr/>
    </dgm:pt>
    <dgm:pt modelId="{35E5CA2B-270E-4612-83D8-96A0FE296AA8}" type="pres">
      <dgm:prSet presAssocID="{6007B6EA-F73A-44B2-83B9-8A97F8C89657}" presName="dummy" presStyleCnt="0"/>
      <dgm:spPr/>
    </dgm:pt>
    <dgm:pt modelId="{8C8EEE4C-5522-4BC4-BD03-5CC12BEC71E7}" type="pres">
      <dgm:prSet presAssocID="{6007B6EA-F73A-44B2-83B9-8A97F8C89657}" presName="linH" presStyleCnt="0"/>
      <dgm:spPr/>
    </dgm:pt>
    <dgm:pt modelId="{63D2E941-FA88-420D-9381-CA5549E888D2}" type="pres">
      <dgm:prSet presAssocID="{6007B6EA-F73A-44B2-83B9-8A97F8C89657}" presName="padding1" presStyleCnt="0"/>
      <dgm:spPr/>
    </dgm:pt>
    <dgm:pt modelId="{700A10AF-5EBA-453D-AB94-1EC33E20BF1D}" type="pres">
      <dgm:prSet presAssocID="{CE616EDD-2EA2-4320-A19D-3C102B0BE691}" presName="linV" presStyleCnt="0"/>
      <dgm:spPr/>
    </dgm:pt>
    <dgm:pt modelId="{349E4E74-32B2-4C12-8DED-53EF9D6847CF}" type="pres">
      <dgm:prSet presAssocID="{CE616EDD-2EA2-4320-A19D-3C102B0BE691}" presName="spVertical1" presStyleCnt="0"/>
      <dgm:spPr/>
    </dgm:pt>
    <dgm:pt modelId="{A8DDA5A8-0BE6-4FB2-8B1C-2D47CA644334}" type="pres">
      <dgm:prSet presAssocID="{CE616EDD-2EA2-4320-A19D-3C102B0BE691}" presName="parTx" presStyleLbl="revTx" presStyleIdx="0" presStyleCnt="1" custAng="20446583" custLinFactNeighborX="-8445" custLinFactNeighborY="-75673">
        <dgm:presLayoutVars>
          <dgm:chMax val="0"/>
          <dgm:chPref val="0"/>
          <dgm:bulletEnabled val="1"/>
        </dgm:presLayoutVars>
      </dgm:prSet>
      <dgm:spPr/>
      <dgm:t>
        <a:bodyPr/>
        <a:lstStyle/>
        <a:p>
          <a:endParaRPr lang="es-MX"/>
        </a:p>
      </dgm:t>
    </dgm:pt>
    <dgm:pt modelId="{324D2DBB-DB38-418D-9FE0-5114BE7D75F7}" type="pres">
      <dgm:prSet presAssocID="{CE616EDD-2EA2-4320-A19D-3C102B0BE691}" presName="spVertical2" presStyleCnt="0"/>
      <dgm:spPr/>
    </dgm:pt>
    <dgm:pt modelId="{D3A85F86-9ACC-47E3-A29C-AA93C4314897}" type="pres">
      <dgm:prSet presAssocID="{CE616EDD-2EA2-4320-A19D-3C102B0BE691}" presName="spVertical3" presStyleCnt="0"/>
      <dgm:spPr/>
    </dgm:pt>
    <dgm:pt modelId="{82F2079D-5D88-4863-B50D-1E7F989FCD90}" type="pres">
      <dgm:prSet presAssocID="{6007B6EA-F73A-44B2-83B9-8A97F8C89657}" presName="padding2" presStyleCnt="0"/>
      <dgm:spPr/>
    </dgm:pt>
    <dgm:pt modelId="{D7C9275C-68A4-45EB-8937-52D1D5ADEF7B}" type="pres">
      <dgm:prSet presAssocID="{6007B6EA-F73A-44B2-83B9-8A97F8C89657}" presName="negArrow" presStyleCnt="0"/>
      <dgm:spPr/>
    </dgm:pt>
    <dgm:pt modelId="{9FCE7794-F1A3-4D2F-BB32-46969D588B21}" type="pres">
      <dgm:prSet presAssocID="{6007B6EA-F73A-44B2-83B9-8A97F8C89657}" presName="backgroundArrow" presStyleLbl="node1" presStyleIdx="0" presStyleCnt="1" custAng="20408946" custScaleY="128038" custLinFactNeighborX="5924" custLinFactNeighborY="-40710"/>
      <dgm:spPr/>
    </dgm:pt>
  </dgm:ptLst>
  <dgm:cxnLst>
    <dgm:cxn modelId="{CBE183C5-10B7-4DE3-8F35-AA69FBA51C65}" type="presOf" srcId="{6007B6EA-F73A-44B2-83B9-8A97F8C89657}" destId="{8624A63B-34F9-477C-9217-3C133794D77D}" srcOrd="0" destOrd="0" presId="urn:microsoft.com/office/officeart/2005/8/layout/hProcess3"/>
    <dgm:cxn modelId="{06A343AF-1C67-45AF-9284-342E78C36586}" srcId="{6007B6EA-F73A-44B2-83B9-8A97F8C89657}" destId="{CE616EDD-2EA2-4320-A19D-3C102B0BE691}" srcOrd="0" destOrd="0" parTransId="{86BC9DE0-8A53-42A0-A492-3D6354E64390}" sibTransId="{22372F30-C5CA-4E90-BE09-D4770E246E18}"/>
    <dgm:cxn modelId="{33F6086B-B431-4550-8C50-9C7F8F3F5FE1}" type="presOf" srcId="{CE616EDD-2EA2-4320-A19D-3C102B0BE691}" destId="{A8DDA5A8-0BE6-4FB2-8B1C-2D47CA644334}" srcOrd="0" destOrd="0" presId="urn:microsoft.com/office/officeart/2005/8/layout/hProcess3"/>
    <dgm:cxn modelId="{CB84BCCC-B75D-425E-BAB3-411C45B2AD7E}" type="presParOf" srcId="{8624A63B-34F9-477C-9217-3C133794D77D}" destId="{35E5CA2B-270E-4612-83D8-96A0FE296AA8}" srcOrd="0" destOrd="0" presId="urn:microsoft.com/office/officeart/2005/8/layout/hProcess3"/>
    <dgm:cxn modelId="{A340765B-B9D3-4DDB-ADB5-24FFE913C927}" type="presParOf" srcId="{8624A63B-34F9-477C-9217-3C133794D77D}" destId="{8C8EEE4C-5522-4BC4-BD03-5CC12BEC71E7}" srcOrd="1" destOrd="0" presId="urn:microsoft.com/office/officeart/2005/8/layout/hProcess3"/>
    <dgm:cxn modelId="{CDA59FFC-0025-47F4-B7CA-E9C690678CBD}" type="presParOf" srcId="{8C8EEE4C-5522-4BC4-BD03-5CC12BEC71E7}" destId="{63D2E941-FA88-420D-9381-CA5549E888D2}" srcOrd="0" destOrd="0" presId="urn:microsoft.com/office/officeart/2005/8/layout/hProcess3"/>
    <dgm:cxn modelId="{C88D5CDC-46C6-499D-96C6-16C405EF474E}" type="presParOf" srcId="{8C8EEE4C-5522-4BC4-BD03-5CC12BEC71E7}" destId="{700A10AF-5EBA-453D-AB94-1EC33E20BF1D}" srcOrd="1" destOrd="0" presId="urn:microsoft.com/office/officeart/2005/8/layout/hProcess3"/>
    <dgm:cxn modelId="{77FC20A9-115B-43B8-A559-60196AFF0D65}" type="presParOf" srcId="{700A10AF-5EBA-453D-AB94-1EC33E20BF1D}" destId="{349E4E74-32B2-4C12-8DED-53EF9D6847CF}" srcOrd="0" destOrd="0" presId="urn:microsoft.com/office/officeart/2005/8/layout/hProcess3"/>
    <dgm:cxn modelId="{FE5F40D3-EB4D-4FC9-A1CE-8BD077EEE641}" type="presParOf" srcId="{700A10AF-5EBA-453D-AB94-1EC33E20BF1D}" destId="{A8DDA5A8-0BE6-4FB2-8B1C-2D47CA644334}" srcOrd="1" destOrd="0" presId="urn:microsoft.com/office/officeart/2005/8/layout/hProcess3"/>
    <dgm:cxn modelId="{DF1A3C15-F039-4E1F-B001-219FA3D6518A}" type="presParOf" srcId="{700A10AF-5EBA-453D-AB94-1EC33E20BF1D}" destId="{324D2DBB-DB38-418D-9FE0-5114BE7D75F7}" srcOrd="2" destOrd="0" presId="urn:microsoft.com/office/officeart/2005/8/layout/hProcess3"/>
    <dgm:cxn modelId="{B1F19988-934C-454C-B895-24AC69AA488E}" type="presParOf" srcId="{700A10AF-5EBA-453D-AB94-1EC33E20BF1D}" destId="{D3A85F86-9ACC-47E3-A29C-AA93C4314897}" srcOrd="3" destOrd="0" presId="urn:microsoft.com/office/officeart/2005/8/layout/hProcess3"/>
    <dgm:cxn modelId="{4DE49D32-F394-4586-A538-01FAB28A586D}" type="presParOf" srcId="{8C8EEE4C-5522-4BC4-BD03-5CC12BEC71E7}" destId="{82F2079D-5D88-4863-B50D-1E7F989FCD90}" srcOrd="2" destOrd="0" presId="urn:microsoft.com/office/officeart/2005/8/layout/hProcess3"/>
    <dgm:cxn modelId="{688B8680-9DED-4E1D-A2CC-EB13162AC0C2}" type="presParOf" srcId="{8C8EEE4C-5522-4BC4-BD03-5CC12BEC71E7}" destId="{D7C9275C-68A4-45EB-8937-52D1D5ADEF7B}" srcOrd="3" destOrd="0" presId="urn:microsoft.com/office/officeart/2005/8/layout/hProcess3"/>
    <dgm:cxn modelId="{DAB92A8E-968D-4B84-9DB4-57CAAAC8603B}" type="presParOf" srcId="{8C8EEE4C-5522-4BC4-BD03-5CC12BEC71E7}" destId="{9FCE7794-F1A3-4D2F-BB32-46969D588B21}" srcOrd="4" destOrd="0" presId="urn:microsoft.com/office/officeart/2005/8/layout/h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EB7841F-6EA1-4F84-B4DA-3C508C145EB5}"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s-MX"/>
        </a:p>
      </dgm:t>
    </dgm:pt>
    <dgm:pt modelId="{7819BA73-8DD8-464E-8314-D2D716BD07E9}">
      <dgm:prSet phldrT="[Texto]"/>
      <dgm:spPr/>
      <dgm:t>
        <a:bodyPr/>
        <a:lstStyle/>
        <a:p>
          <a:r>
            <a:rPr lang="es-MX" dirty="0" smtClean="0"/>
            <a:t>1. La dislalia funcional</a:t>
          </a:r>
          <a:endParaRPr lang="es-MX" dirty="0"/>
        </a:p>
      </dgm:t>
    </dgm:pt>
    <dgm:pt modelId="{1BD59FF3-0A93-4156-8DFC-656D0086A386}" type="parTrans" cxnId="{26BCFF25-947B-4772-86A6-D0E2F3EA6810}">
      <dgm:prSet/>
      <dgm:spPr/>
      <dgm:t>
        <a:bodyPr/>
        <a:lstStyle/>
        <a:p>
          <a:endParaRPr lang="es-MX"/>
        </a:p>
      </dgm:t>
    </dgm:pt>
    <dgm:pt modelId="{E262F66D-A7C3-49CA-8DC7-DB0198C2EEA6}" type="sibTrans" cxnId="{26BCFF25-947B-4772-86A6-D0E2F3EA6810}">
      <dgm:prSet/>
      <dgm:spPr/>
      <dgm:t>
        <a:bodyPr/>
        <a:lstStyle/>
        <a:p>
          <a:endParaRPr lang="es-MX"/>
        </a:p>
      </dgm:t>
    </dgm:pt>
    <dgm:pt modelId="{9A5B1C06-2CA6-4442-A392-3B5085519DB3}">
      <dgm:prSet phldrT="[Texto]" custT="1"/>
      <dgm:spPr/>
      <dgm:t>
        <a:bodyPr/>
        <a:lstStyle/>
        <a:p>
          <a:r>
            <a:rPr lang="es-MX" sz="1200" dirty="0" smtClean="0">
              <a:solidFill>
                <a:schemeClr val="accent2">
                  <a:lumMod val="75000"/>
                </a:schemeClr>
              </a:solidFill>
            </a:rPr>
            <a:t>Es la más frecuente y se caracteriza por un mal funcionamiento de los órganos articulatorios. El niño desconoce o realiza incorrectamente el punto y modo de articulación del fonema. No sabe hacer vibrar la lengua para pronunciar bien la RR, y suele reemplazar la S por la Z, o la R por la D.</a:t>
          </a:r>
          <a:endParaRPr lang="es-MX" sz="1200" dirty="0">
            <a:solidFill>
              <a:schemeClr val="accent2">
                <a:lumMod val="75000"/>
              </a:schemeClr>
            </a:solidFill>
          </a:endParaRPr>
        </a:p>
      </dgm:t>
    </dgm:pt>
    <dgm:pt modelId="{482FB37E-F09F-4B1C-806C-2D52237346BE}" type="parTrans" cxnId="{D6BD667B-4959-48FC-8416-4A90F5A85CB8}">
      <dgm:prSet/>
      <dgm:spPr/>
      <dgm:t>
        <a:bodyPr/>
        <a:lstStyle/>
        <a:p>
          <a:endParaRPr lang="es-MX"/>
        </a:p>
      </dgm:t>
    </dgm:pt>
    <dgm:pt modelId="{3A7C7F13-6393-49E1-8707-54D2A5F277C9}" type="sibTrans" cxnId="{D6BD667B-4959-48FC-8416-4A90F5A85CB8}">
      <dgm:prSet/>
      <dgm:spPr/>
      <dgm:t>
        <a:bodyPr/>
        <a:lstStyle/>
        <a:p>
          <a:endParaRPr lang="es-MX"/>
        </a:p>
      </dgm:t>
    </dgm:pt>
    <dgm:pt modelId="{439F2016-6FA4-4043-8F29-20DC712C69FF}">
      <dgm:prSet phldrT="[Texto]"/>
      <dgm:spPr/>
      <dgm:t>
        <a:bodyPr/>
        <a:lstStyle/>
        <a:p>
          <a:r>
            <a:rPr lang="es-MX" dirty="0" smtClean="0"/>
            <a:t>2. La dislalia orgánica</a:t>
          </a:r>
          <a:endParaRPr lang="es-MX" dirty="0"/>
        </a:p>
      </dgm:t>
    </dgm:pt>
    <dgm:pt modelId="{CD1873AD-D2A4-4F6B-B946-C0CFA3073E4A}" type="parTrans" cxnId="{C8CC7341-D3ED-42AA-BFF6-7913A96ED5B5}">
      <dgm:prSet/>
      <dgm:spPr/>
      <dgm:t>
        <a:bodyPr/>
        <a:lstStyle/>
        <a:p>
          <a:endParaRPr lang="es-MX"/>
        </a:p>
      </dgm:t>
    </dgm:pt>
    <dgm:pt modelId="{7972F8B2-0D7A-444D-B216-0436AE157248}" type="sibTrans" cxnId="{C8CC7341-D3ED-42AA-BFF6-7913A96ED5B5}">
      <dgm:prSet/>
      <dgm:spPr/>
      <dgm:t>
        <a:bodyPr/>
        <a:lstStyle/>
        <a:p>
          <a:endParaRPr lang="es-MX"/>
        </a:p>
      </dgm:t>
    </dgm:pt>
    <dgm:pt modelId="{E3EF4493-D57A-4B06-9BDB-E51C21C71655}">
      <dgm:prSet phldrT="[Texto]"/>
      <dgm:spPr/>
      <dgm:t>
        <a:bodyPr/>
        <a:lstStyle/>
        <a:p>
          <a:r>
            <a:rPr lang="es-MX" dirty="0" smtClean="0">
              <a:solidFill>
                <a:schemeClr val="accent2">
                  <a:lumMod val="75000"/>
                </a:schemeClr>
              </a:solidFill>
            </a:rPr>
            <a:t>Hace que el niño tenga dificultades para articular determinados fonemas por problemas orgánicos. Se presenta en los niños cuando presentan alteraciones en las neuronas cerebrales, cuando tienen alguna malformación o anomalías en los órganos del aparato fonador.</a:t>
          </a:r>
          <a:endParaRPr lang="es-MX" dirty="0">
            <a:solidFill>
              <a:schemeClr val="accent2">
                <a:lumMod val="75000"/>
              </a:schemeClr>
            </a:solidFill>
          </a:endParaRPr>
        </a:p>
      </dgm:t>
    </dgm:pt>
    <dgm:pt modelId="{4341AFDF-5A23-472A-8139-0D022AE613AC}" type="parTrans" cxnId="{3C2B0E38-7C2B-470B-83BC-26C0A12CEC4F}">
      <dgm:prSet/>
      <dgm:spPr/>
      <dgm:t>
        <a:bodyPr/>
        <a:lstStyle/>
        <a:p>
          <a:endParaRPr lang="es-MX"/>
        </a:p>
      </dgm:t>
    </dgm:pt>
    <dgm:pt modelId="{E532E1D5-287D-4012-A611-AA0E22DA3082}" type="sibTrans" cxnId="{3C2B0E38-7C2B-470B-83BC-26C0A12CEC4F}">
      <dgm:prSet/>
      <dgm:spPr/>
      <dgm:t>
        <a:bodyPr/>
        <a:lstStyle/>
        <a:p>
          <a:endParaRPr lang="es-MX"/>
        </a:p>
      </dgm:t>
    </dgm:pt>
    <dgm:pt modelId="{3677DFB4-35B8-4C70-8260-A372585B2071}">
      <dgm:prSet phldrT="[Texto]"/>
      <dgm:spPr/>
      <dgm:t>
        <a:bodyPr/>
        <a:lstStyle/>
        <a:p>
          <a:r>
            <a:rPr lang="es-MX" dirty="0" smtClean="0"/>
            <a:t>3. La dislalia audiógenas</a:t>
          </a:r>
          <a:endParaRPr lang="es-MX" dirty="0"/>
        </a:p>
      </dgm:t>
    </dgm:pt>
    <dgm:pt modelId="{949C16F3-F7E7-4A0D-AF43-F284F63329D5}" type="parTrans" cxnId="{57285BC4-52B4-4A1C-BAB6-CACBA28DA519}">
      <dgm:prSet/>
      <dgm:spPr/>
      <dgm:t>
        <a:bodyPr/>
        <a:lstStyle/>
        <a:p>
          <a:endParaRPr lang="es-MX"/>
        </a:p>
      </dgm:t>
    </dgm:pt>
    <dgm:pt modelId="{60EFBB0B-253F-44B1-AD2C-7AE71119EB13}" type="sibTrans" cxnId="{57285BC4-52B4-4A1C-BAB6-CACBA28DA519}">
      <dgm:prSet/>
      <dgm:spPr/>
      <dgm:t>
        <a:bodyPr/>
        <a:lstStyle/>
        <a:p>
          <a:endParaRPr lang="es-MX"/>
        </a:p>
      </dgm:t>
    </dgm:pt>
    <dgm:pt modelId="{13373CDC-0F64-4EE3-9A1A-D965FE8E02F3}">
      <dgm:prSet phldrT="[Texto]"/>
      <dgm:spPr/>
      <dgm:t>
        <a:bodyPr/>
        <a:lstStyle/>
        <a:p>
          <a:r>
            <a:rPr lang="es-MX" dirty="0" smtClean="0">
              <a:solidFill>
                <a:schemeClr val="accent2">
                  <a:lumMod val="75000"/>
                </a:schemeClr>
              </a:solidFill>
            </a:rPr>
            <a:t>Se caracteriza por dificultades originadas por problemas auditivos. El niño se siente incapaz de pronunciar correctamente los fonemas porque no oye bien. En algunos casos, es necesario que los niños utilicen prótesis.</a:t>
          </a:r>
          <a:endParaRPr lang="es-MX" dirty="0">
            <a:solidFill>
              <a:schemeClr val="accent2">
                <a:lumMod val="75000"/>
              </a:schemeClr>
            </a:solidFill>
          </a:endParaRPr>
        </a:p>
      </dgm:t>
    </dgm:pt>
    <dgm:pt modelId="{BB53A8DA-AD3C-4114-97AA-3B24F03FBBD2}" type="parTrans" cxnId="{129E59FA-2027-48E7-BA96-ED42E3F5B653}">
      <dgm:prSet/>
      <dgm:spPr/>
      <dgm:t>
        <a:bodyPr/>
        <a:lstStyle/>
        <a:p>
          <a:endParaRPr lang="es-MX"/>
        </a:p>
      </dgm:t>
    </dgm:pt>
    <dgm:pt modelId="{98FC4A70-51D8-4D48-A337-89037437FDAE}" type="sibTrans" cxnId="{129E59FA-2027-48E7-BA96-ED42E3F5B653}">
      <dgm:prSet/>
      <dgm:spPr/>
      <dgm:t>
        <a:bodyPr/>
        <a:lstStyle/>
        <a:p>
          <a:endParaRPr lang="es-MX"/>
        </a:p>
      </dgm:t>
    </dgm:pt>
    <dgm:pt modelId="{93A2DF52-DC8A-437E-860E-CCDECF2B48F6}" type="pres">
      <dgm:prSet presAssocID="{2EB7841F-6EA1-4F84-B4DA-3C508C145EB5}" presName="linearFlow" presStyleCnt="0">
        <dgm:presLayoutVars>
          <dgm:dir/>
          <dgm:animLvl val="lvl"/>
          <dgm:resizeHandles val="exact"/>
        </dgm:presLayoutVars>
      </dgm:prSet>
      <dgm:spPr/>
    </dgm:pt>
    <dgm:pt modelId="{E45D523B-1547-469B-B10F-E4223B126E7E}" type="pres">
      <dgm:prSet presAssocID="{7819BA73-8DD8-464E-8314-D2D716BD07E9}" presName="composite" presStyleCnt="0"/>
      <dgm:spPr/>
    </dgm:pt>
    <dgm:pt modelId="{3F6179CF-EE93-4A44-99D0-40C7C3C94F73}" type="pres">
      <dgm:prSet presAssocID="{7819BA73-8DD8-464E-8314-D2D716BD07E9}" presName="parentText" presStyleLbl="alignNode1" presStyleIdx="0" presStyleCnt="3" custLinFactNeighborX="-6930" custLinFactNeighborY="1005">
        <dgm:presLayoutVars>
          <dgm:chMax val="1"/>
          <dgm:bulletEnabled val="1"/>
        </dgm:presLayoutVars>
      </dgm:prSet>
      <dgm:spPr/>
      <dgm:t>
        <a:bodyPr/>
        <a:lstStyle/>
        <a:p>
          <a:endParaRPr lang="es-MX"/>
        </a:p>
      </dgm:t>
    </dgm:pt>
    <dgm:pt modelId="{53B081B3-C95D-4236-9AAD-70116D43FB19}" type="pres">
      <dgm:prSet presAssocID="{7819BA73-8DD8-464E-8314-D2D716BD07E9}" presName="descendantText" presStyleLbl="alignAcc1" presStyleIdx="0" presStyleCnt="3" custLinFactNeighborX="-611" custLinFactNeighborY="-7586">
        <dgm:presLayoutVars>
          <dgm:bulletEnabled val="1"/>
        </dgm:presLayoutVars>
      </dgm:prSet>
      <dgm:spPr/>
      <dgm:t>
        <a:bodyPr/>
        <a:lstStyle/>
        <a:p>
          <a:endParaRPr lang="es-MX"/>
        </a:p>
      </dgm:t>
    </dgm:pt>
    <dgm:pt modelId="{EB88271C-6773-428E-8E9A-0FC9FF9AAE7F}" type="pres">
      <dgm:prSet presAssocID="{E262F66D-A7C3-49CA-8DC7-DB0198C2EEA6}" presName="sp" presStyleCnt="0"/>
      <dgm:spPr/>
    </dgm:pt>
    <dgm:pt modelId="{F3CE4BFE-35EC-417E-BD3A-38DD9C47A24B}" type="pres">
      <dgm:prSet presAssocID="{439F2016-6FA4-4043-8F29-20DC712C69FF}" presName="composite" presStyleCnt="0"/>
      <dgm:spPr/>
    </dgm:pt>
    <dgm:pt modelId="{FE2226D8-455A-4178-8416-AA879F6ADEB2}" type="pres">
      <dgm:prSet presAssocID="{439F2016-6FA4-4043-8F29-20DC712C69FF}" presName="parentText" presStyleLbl="alignNode1" presStyleIdx="1" presStyleCnt="3">
        <dgm:presLayoutVars>
          <dgm:chMax val="1"/>
          <dgm:bulletEnabled val="1"/>
        </dgm:presLayoutVars>
      </dgm:prSet>
      <dgm:spPr/>
      <dgm:t>
        <a:bodyPr/>
        <a:lstStyle/>
        <a:p>
          <a:endParaRPr lang="es-MX"/>
        </a:p>
      </dgm:t>
    </dgm:pt>
    <dgm:pt modelId="{FBB42CE6-F0D0-4DE5-B665-F57BE3F5CF67}" type="pres">
      <dgm:prSet presAssocID="{439F2016-6FA4-4043-8F29-20DC712C69FF}" presName="descendantText" presStyleLbl="alignAcc1" presStyleIdx="1" presStyleCnt="3">
        <dgm:presLayoutVars>
          <dgm:bulletEnabled val="1"/>
        </dgm:presLayoutVars>
      </dgm:prSet>
      <dgm:spPr/>
      <dgm:t>
        <a:bodyPr/>
        <a:lstStyle/>
        <a:p>
          <a:endParaRPr lang="es-MX"/>
        </a:p>
      </dgm:t>
    </dgm:pt>
    <dgm:pt modelId="{B3D67D83-A4AC-4767-A0E1-DC8FC260DB00}" type="pres">
      <dgm:prSet presAssocID="{7972F8B2-0D7A-444D-B216-0436AE157248}" presName="sp" presStyleCnt="0"/>
      <dgm:spPr/>
    </dgm:pt>
    <dgm:pt modelId="{FFB91538-1E85-4FCE-8E88-A5C6E0EC4EB3}" type="pres">
      <dgm:prSet presAssocID="{3677DFB4-35B8-4C70-8260-A372585B2071}" presName="composite" presStyleCnt="0"/>
      <dgm:spPr/>
    </dgm:pt>
    <dgm:pt modelId="{1E875714-27F5-46DD-9F76-762C8586ACED}" type="pres">
      <dgm:prSet presAssocID="{3677DFB4-35B8-4C70-8260-A372585B2071}" presName="parentText" presStyleLbl="alignNode1" presStyleIdx="2" presStyleCnt="3">
        <dgm:presLayoutVars>
          <dgm:chMax val="1"/>
          <dgm:bulletEnabled val="1"/>
        </dgm:presLayoutVars>
      </dgm:prSet>
      <dgm:spPr/>
      <dgm:t>
        <a:bodyPr/>
        <a:lstStyle/>
        <a:p>
          <a:endParaRPr lang="es-MX"/>
        </a:p>
      </dgm:t>
    </dgm:pt>
    <dgm:pt modelId="{2D3800BD-BF9F-4DA6-985D-5A4B9A2637C3}" type="pres">
      <dgm:prSet presAssocID="{3677DFB4-35B8-4C70-8260-A372585B2071}" presName="descendantText" presStyleLbl="alignAcc1" presStyleIdx="2" presStyleCnt="3">
        <dgm:presLayoutVars>
          <dgm:bulletEnabled val="1"/>
        </dgm:presLayoutVars>
      </dgm:prSet>
      <dgm:spPr/>
      <dgm:t>
        <a:bodyPr/>
        <a:lstStyle/>
        <a:p>
          <a:endParaRPr lang="es-MX"/>
        </a:p>
      </dgm:t>
    </dgm:pt>
  </dgm:ptLst>
  <dgm:cxnLst>
    <dgm:cxn modelId="{87E8500B-6185-4885-856D-775AC6D415E6}" type="presOf" srcId="{7819BA73-8DD8-464E-8314-D2D716BD07E9}" destId="{3F6179CF-EE93-4A44-99D0-40C7C3C94F73}" srcOrd="0" destOrd="0" presId="urn:microsoft.com/office/officeart/2005/8/layout/chevron2"/>
    <dgm:cxn modelId="{129E59FA-2027-48E7-BA96-ED42E3F5B653}" srcId="{3677DFB4-35B8-4C70-8260-A372585B2071}" destId="{13373CDC-0F64-4EE3-9A1A-D965FE8E02F3}" srcOrd="0" destOrd="0" parTransId="{BB53A8DA-AD3C-4114-97AA-3B24F03FBBD2}" sibTransId="{98FC4A70-51D8-4D48-A337-89037437FDAE}"/>
    <dgm:cxn modelId="{26BCFF25-947B-4772-86A6-D0E2F3EA6810}" srcId="{2EB7841F-6EA1-4F84-B4DA-3C508C145EB5}" destId="{7819BA73-8DD8-464E-8314-D2D716BD07E9}" srcOrd="0" destOrd="0" parTransId="{1BD59FF3-0A93-4156-8DFC-656D0086A386}" sibTransId="{E262F66D-A7C3-49CA-8DC7-DB0198C2EEA6}"/>
    <dgm:cxn modelId="{3C2B0E38-7C2B-470B-83BC-26C0A12CEC4F}" srcId="{439F2016-6FA4-4043-8F29-20DC712C69FF}" destId="{E3EF4493-D57A-4B06-9BDB-E51C21C71655}" srcOrd="0" destOrd="0" parTransId="{4341AFDF-5A23-472A-8139-0D022AE613AC}" sibTransId="{E532E1D5-287D-4012-A611-AA0E22DA3082}"/>
    <dgm:cxn modelId="{0E73F8AA-AB9C-4701-A1FA-794BE98CEB06}" type="presOf" srcId="{13373CDC-0F64-4EE3-9A1A-D965FE8E02F3}" destId="{2D3800BD-BF9F-4DA6-985D-5A4B9A2637C3}" srcOrd="0" destOrd="0" presId="urn:microsoft.com/office/officeart/2005/8/layout/chevron2"/>
    <dgm:cxn modelId="{B8124796-79BA-4AD7-B9ED-B2E7EB77BF64}" type="presOf" srcId="{439F2016-6FA4-4043-8F29-20DC712C69FF}" destId="{FE2226D8-455A-4178-8416-AA879F6ADEB2}" srcOrd="0" destOrd="0" presId="urn:microsoft.com/office/officeart/2005/8/layout/chevron2"/>
    <dgm:cxn modelId="{8974EB6A-B352-4B5F-ABDD-6B0611DC76E3}" type="presOf" srcId="{9A5B1C06-2CA6-4442-A392-3B5085519DB3}" destId="{53B081B3-C95D-4236-9AAD-70116D43FB19}" srcOrd="0" destOrd="0" presId="urn:microsoft.com/office/officeart/2005/8/layout/chevron2"/>
    <dgm:cxn modelId="{57285BC4-52B4-4A1C-BAB6-CACBA28DA519}" srcId="{2EB7841F-6EA1-4F84-B4DA-3C508C145EB5}" destId="{3677DFB4-35B8-4C70-8260-A372585B2071}" srcOrd="2" destOrd="0" parTransId="{949C16F3-F7E7-4A0D-AF43-F284F63329D5}" sibTransId="{60EFBB0B-253F-44B1-AD2C-7AE71119EB13}"/>
    <dgm:cxn modelId="{D6BD667B-4959-48FC-8416-4A90F5A85CB8}" srcId="{7819BA73-8DD8-464E-8314-D2D716BD07E9}" destId="{9A5B1C06-2CA6-4442-A392-3B5085519DB3}" srcOrd="0" destOrd="0" parTransId="{482FB37E-F09F-4B1C-806C-2D52237346BE}" sibTransId="{3A7C7F13-6393-49E1-8707-54D2A5F277C9}"/>
    <dgm:cxn modelId="{04B2239F-9F36-4ECC-AF78-37A0D6126833}" type="presOf" srcId="{2EB7841F-6EA1-4F84-B4DA-3C508C145EB5}" destId="{93A2DF52-DC8A-437E-860E-CCDECF2B48F6}" srcOrd="0" destOrd="0" presId="urn:microsoft.com/office/officeart/2005/8/layout/chevron2"/>
    <dgm:cxn modelId="{CDD22182-D729-4BDC-8228-7BDA7FC8C9CD}" type="presOf" srcId="{E3EF4493-D57A-4B06-9BDB-E51C21C71655}" destId="{FBB42CE6-F0D0-4DE5-B665-F57BE3F5CF67}" srcOrd="0" destOrd="0" presId="urn:microsoft.com/office/officeart/2005/8/layout/chevron2"/>
    <dgm:cxn modelId="{C8CC7341-D3ED-42AA-BFF6-7913A96ED5B5}" srcId="{2EB7841F-6EA1-4F84-B4DA-3C508C145EB5}" destId="{439F2016-6FA4-4043-8F29-20DC712C69FF}" srcOrd="1" destOrd="0" parTransId="{CD1873AD-D2A4-4F6B-B946-C0CFA3073E4A}" sibTransId="{7972F8B2-0D7A-444D-B216-0436AE157248}"/>
    <dgm:cxn modelId="{08B1B236-6F83-4C60-9617-C58A3546D030}" type="presOf" srcId="{3677DFB4-35B8-4C70-8260-A372585B2071}" destId="{1E875714-27F5-46DD-9F76-762C8586ACED}" srcOrd="0" destOrd="0" presId="urn:microsoft.com/office/officeart/2005/8/layout/chevron2"/>
    <dgm:cxn modelId="{30AEAFF5-7FF2-480E-BFAF-E92153DD1B54}" type="presParOf" srcId="{93A2DF52-DC8A-437E-860E-CCDECF2B48F6}" destId="{E45D523B-1547-469B-B10F-E4223B126E7E}" srcOrd="0" destOrd="0" presId="urn:microsoft.com/office/officeart/2005/8/layout/chevron2"/>
    <dgm:cxn modelId="{18E63FD9-CC46-4294-BC5D-47BF88DE3641}" type="presParOf" srcId="{E45D523B-1547-469B-B10F-E4223B126E7E}" destId="{3F6179CF-EE93-4A44-99D0-40C7C3C94F73}" srcOrd="0" destOrd="0" presId="urn:microsoft.com/office/officeart/2005/8/layout/chevron2"/>
    <dgm:cxn modelId="{8C8339FF-7806-46D8-ADA9-08C3F34D0B9A}" type="presParOf" srcId="{E45D523B-1547-469B-B10F-E4223B126E7E}" destId="{53B081B3-C95D-4236-9AAD-70116D43FB19}" srcOrd="1" destOrd="0" presId="urn:microsoft.com/office/officeart/2005/8/layout/chevron2"/>
    <dgm:cxn modelId="{52EC3420-3D50-4DA7-8625-B3A47C071796}" type="presParOf" srcId="{93A2DF52-DC8A-437E-860E-CCDECF2B48F6}" destId="{EB88271C-6773-428E-8E9A-0FC9FF9AAE7F}" srcOrd="1" destOrd="0" presId="urn:microsoft.com/office/officeart/2005/8/layout/chevron2"/>
    <dgm:cxn modelId="{8A9B865E-28BF-4F9C-97A3-5E8C8CE27344}" type="presParOf" srcId="{93A2DF52-DC8A-437E-860E-CCDECF2B48F6}" destId="{F3CE4BFE-35EC-417E-BD3A-38DD9C47A24B}" srcOrd="2" destOrd="0" presId="urn:microsoft.com/office/officeart/2005/8/layout/chevron2"/>
    <dgm:cxn modelId="{2942FF5B-B64B-473C-89AF-6AF73CCB04C3}" type="presParOf" srcId="{F3CE4BFE-35EC-417E-BD3A-38DD9C47A24B}" destId="{FE2226D8-455A-4178-8416-AA879F6ADEB2}" srcOrd="0" destOrd="0" presId="urn:microsoft.com/office/officeart/2005/8/layout/chevron2"/>
    <dgm:cxn modelId="{31F74456-908B-4A19-AA6D-F8AB2AF31BF2}" type="presParOf" srcId="{F3CE4BFE-35EC-417E-BD3A-38DD9C47A24B}" destId="{FBB42CE6-F0D0-4DE5-B665-F57BE3F5CF67}" srcOrd="1" destOrd="0" presId="urn:microsoft.com/office/officeart/2005/8/layout/chevron2"/>
    <dgm:cxn modelId="{EF21D268-75EF-4479-9355-42A6FE6174D0}" type="presParOf" srcId="{93A2DF52-DC8A-437E-860E-CCDECF2B48F6}" destId="{B3D67D83-A4AC-4767-A0E1-DC8FC260DB00}" srcOrd="3" destOrd="0" presId="urn:microsoft.com/office/officeart/2005/8/layout/chevron2"/>
    <dgm:cxn modelId="{82115DD0-F764-4F42-B5C4-E07D8C64AFEE}" type="presParOf" srcId="{93A2DF52-DC8A-437E-860E-CCDECF2B48F6}" destId="{FFB91538-1E85-4FCE-8E88-A5C6E0EC4EB3}" srcOrd="4" destOrd="0" presId="urn:microsoft.com/office/officeart/2005/8/layout/chevron2"/>
    <dgm:cxn modelId="{D8BD09C9-4BB8-4302-B3F1-03E9B1C62575}" type="presParOf" srcId="{FFB91538-1E85-4FCE-8E88-A5C6E0EC4EB3}" destId="{1E875714-27F5-46DD-9F76-762C8586ACED}" srcOrd="0" destOrd="0" presId="urn:microsoft.com/office/officeart/2005/8/layout/chevron2"/>
    <dgm:cxn modelId="{F408AC83-622E-4447-9330-4F3D3C1A85D4}" type="presParOf" srcId="{FFB91538-1E85-4FCE-8E88-A5C6E0EC4EB3}" destId="{2D3800BD-BF9F-4DA6-985D-5A4B9A2637C3}"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CE7794-F1A3-4D2F-BB32-46969D588B21}">
      <dsp:nvSpPr>
        <dsp:cNvPr id="0" name=""/>
        <dsp:cNvSpPr/>
      </dsp:nvSpPr>
      <dsp:spPr>
        <a:xfrm rot="20408946">
          <a:off x="0" y="-691484"/>
          <a:ext cx="7467600" cy="3824546"/>
        </a:xfrm>
        <a:prstGeom prst="right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8DDA5A8-0BE6-4FB2-8B1C-2D47CA644334}">
      <dsp:nvSpPr>
        <dsp:cNvPr id="0" name=""/>
        <dsp:cNvSpPr/>
      </dsp:nvSpPr>
      <dsp:spPr>
        <a:xfrm rot="20446583">
          <a:off x="85661" y="706203"/>
          <a:ext cx="6118473" cy="1493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43840" rIns="0" bIns="243840" numCol="1" spcCol="1270" anchor="ctr" anchorCtr="0">
          <a:noAutofit/>
        </a:bodyPr>
        <a:lstStyle/>
        <a:p>
          <a:pPr lvl="0" algn="ctr" defTabSz="1066800">
            <a:lnSpc>
              <a:spcPct val="90000"/>
            </a:lnSpc>
            <a:spcBef>
              <a:spcPct val="0"/>
            </a:spcBef>
            <a:spcAft>
              <a:spcPct val="35000"/>
            </a:spcAft>
          </a:pPr>
          <a:r>
            <a:rPr lang="es-MX" sz="2400" kern="1200" dirty="0" smtClean="0">
              <a:solidFill>
                <a:schemeClr val="tx1"/>
              </a:solidFill>
            </a:rPr>
            <a:t>La dislalia infantil presenta tipos muy variados. Existen dislalias orgánicas, audiógenas, o funcionales.</a:t>
          </a:r>
          <a:endParaRPr lang="es-MX" sz="2400" kern="1200" dirty="0"/>
        </a:p>
      </dsp:txBody>
      <dsp:txXfrm>
        <a:off x="85661" y="706203"/>
        <a:ext cx="6118473" cy="14935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6179CF-EE93-4A44-99D0-40C7C3C94F73}">
      <dsp:nvSpPr>
        <dsp:cNvPr id="0" name=""/>
        <dsp:cNvSpPr/>
      </dsp:nvSpPr>
      <dsp:spPr>
        <a:xfrm rot="5400000">
          <a:off x="-285293" y="306975"/>
          <a:ext cx="1901953" cy="133136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s-MX" sz="1700" kern="1200" dirty="0" smtClean="0"/>
            <a:t>1. La dislalia funcional</a:t>
          </a:r>
          <a:endParaRPr lang="es-MX" sz="1700" kern="1200" dirty="0"/>
        </a:p>
      </dsp:txBody>
      <dsp:txXfrm rot="-5400000">
        <a:off x="1" y="687366"/>
        <a:ext cx="1331367" cy="570586"/>
      </dsp:txXfrm>
    </dsp:sp>
    <dsp:sp modelId="{53B081B3-C95D-4236-9AAD-70116D43FB19}">
      <dsp:nvSpPr>
        <dsp:cNvPr id="0" name=""/>
        <dsp:cNvSpPr/>
      </dsp:nvSpPr>
      <dsp:spPr>
        <a:xfrm rot="5400000">
          <a:off x="3789906" y="-2496601"/>
          <a:ext cx="1236269" cy="622947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s-MX" sz="1200" kern="1200" dirty="0" smtClean="0">
              <a:solidFill>
                <a:schemeClr val="accent2">
                  <a:lumMod val="75000"/>
                </a:schemeClr>
              </a:solidFill>
            </a:rPr>
            <a:t>Es la más frecuente y se caracteriza por un mal funcionamiento de los órganos articulatorios. El niño desconoce o realiza incorrectamente el punto y modo de articulación del fonema. No sabe hacer vibrar la lengua para pronunciar bien la RR, y suele reemplazar la S por la Z, o la R por la D.</a:t>
          </a:r>
          <a:endParaRPr lang="es-MX" sz="1200" kern="1200" dirty="0">
            <a:solidFill>
              <a:schemeClr val="accent2">
                <a:lumMod val="75000"/>
              </a:schemeClr>
            </a:solidFill>
          </a:endParaRPr>
        </a:p>
      </dsp:txBody>
      <dsp:txXfrm rot="-5400000">
        <a:off x="1293305" y="60350"/>
        <a:ext cx="6169122" cy="1115569"/>
      </dsp:txXfrm>
    </dsp:sp>
    <dsp:sp modelId="{FE2226D8-455A-4178-8416-AA879F6ADEB2}">
      <dsp:nvSpPr>
        <dsp:cNvPr id="0" name=""/>
        <dsp:cNvSpPr/>
      </dsp:nvSpPr>
      <dsp:spPr>
        <a:xfrm rot="5400000">
          <a:off x="-285293" y="1998612"/>
          <a:ext cx="1901953" cy="133136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s-MX" sz="1700" kern="1200" dirty="0" smtClean="0"/>
            <a:t>2. La dislalia orgánica</a:t>
          </a:r>
          <a:endParaRPr lang="es-MX" sz="1700" kern="1200" dirty="0"/>
        </a:p>
      </dsp:txBody>
      <dsp:txXfrm rot="-5400000">
        <a:off x="1" y="2379003"/>
        <a:ext cx="1331367" cy="570586"/>
      </dsp:txXfrm>
    </dsp:sp>
    <dsp:sp modelId="{FBB42CE6-F0D0-4DE5-B665-F57BE3F5CF67}">
      <dsp:nvSpPr>
        <dsp:cNvPr id="0" name=""/>
        <dsp:cNvSpPr/>
      </dsp:nvSpPr>
      <dsp:spPr>
        <a:xfrm rot="5400000">
          <a:off x="3827968" y="-783282"/>
          <a:ext cx="1236269" cy="622947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s-MX" sz="1500" kern="1200" dirty="0" smtClean="0">
              <a:solidFill>
                <a:schemeClr val="accent2">
                  <a:lumMod val="75000"/>
                </a:schemeClr>
              </a:solidFill>
            </a:rPr>
            <a:t>Hace que el niño tenga dificultades para articular determinados fonemas por problemas orgánicos. Se presenta en los niños cuando presentan alteraciones en las neuronas cerebrales, cuando tienen alguna malformación o anomalías en los órganos del aparato fonador.</a:t>
          </a:r>
          <a:endParaRPr lang="es-MX" sz="1500" kern="1200" dirty="0">
            <a:solidFill>
              <a:schemeClr val="accent2">
                <a:lumMod val="75000"/>
              </a:schemeClr>
            </a:solidFill>
          </a:endParaRPr>
        </a:p>
      </dsp:txBody>
      <dsp:txXfrm rot="-5400000">
        <a:off x="1331367" y="1773669"/>
        <a:ext cx="6169122" cy="1115569"/>
      </dsp:txXfrm>
    </dsp:sp>
    <dsp:sp modelId="{1E875714-27F5-46DD-9F76-762C8586ACED}">
      <dsp:nvSpPr>
        <dsp:cNvPr id="0" name=""/>
        <dsp:cNvSpPr/>
      </dsp:nvSpPr>
      <dsp:spPr>
        <a:xfrm rot="5400000">
          <a:off x="-285293" y="3709363"/>
          <a:ext cx="1901953" cy="133136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s-MX" sz="1700" kern="1200" dirty="0" smtClean="0"/>
            <a:t>3. La dislalia audiógenas</a:t>
          </a:r>
          <a:endParaRPr lang="es-MX" sz="1700" kern="1200" dirty="0"/>
        </a:p>
      </dsp:txBody>
      <dsp:txXfrm rot="-5400000">
        <a:off x="1" y="4089754"/>
        <a:ext cx="1331367" cy="570586"/>
      </dsp:txXfrm>
    </dsp:sp>
    <dsp:sp modelId="{2D3800BD-BF9F-4DA6-985D-5A4B9A2637C3}">
      <dsp:nvSpPr>
        <dsp:cNvPr id="0" name=""/>
        <dsp:cNvSpPr/>
      </dsp:nvSpPr>
      <dsp:spPr>
        <a:xfrm rot="5400000">
          <a:off x="3827968" y="927469"/>
          <a:ext cx="1236269" cy="622947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s-MX" sz="1500" kern="1200" dirty="0" smtClean="0">
              <a:solidFill>
                <a:schemeClr val="accent2">
                  <a:lumMod val="75000"/>
                </a:schemeClr>
              </a:solidFill>
            </a:rPr>
            <a:t>Se caracteriza por dificultades originadas por problemas auditivos. El niño se siente incapaz de pronunciar correctamente los fonemas porque no oye bien. En algunos casos, es necesario que los niños utilicen prótesis.</a:t>
          </a:r>
          <a:endParaRPr lang="es-MX" sz="1500" kern="1200" dirty="0">
            <a:solidFill>
              <a:schemeClr val="accent2">
                <a:lumMod val="75000"/>
              </a:schemeClr>
            </a:solidFill>
          </a:endParaRPr>
        </a:p>
      </dsp:txBody>
      <dsp:txXfrm rot="-5400000">
        <a:off x="1331367" y="3484420"/>
        <a:ext cx="6169122" cy="1115569"/>
      </dsp:txXfrm>
    </dsp:sp>
  </dsp:spTree>
</dsp:drawing>
</file>

<file path=ppt/diagrams/layout1.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F8375521-E604-438D-9644-0554E1BA8DF9}" type="datetimeFigureOut">
              <a:rPr lang="es-MX" smtClean="0"/>
              <a:t>19/11/2013</a:t>
            </a:fld>
            <a:endParaRPr lang="es-MX"/>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MX"/>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564207C0-2CF9-47A6-A3E9-3E587EAF7B8E}" type="slidenum">
              <a:rPr lang="es-MX" smtClean="0"/>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8375521-E604-438D-9644-0554E1BA8DF9}" type="datetimeFigureOut">
              <a:rPr lang="es-MX" smtClean="0"/>
              <a:t>19/11/2013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64207C0-2CF9-47A6-A3E9-3E587EAF7B8E}"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8375521-E604-438D-9644-0554E1BA8DF9}" type="datetimeFigureOut">
              <a:rPr lang="es-MX" smtClean="0"/>
              <a:t>19/11/2013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64207C0-2CF9-47A6-A3E9-3E587EAF7B8E}"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F8375521-E604-438D-9644-0554E1BA8DF9}" type="datetimeFigureOut">
              <a:rPr lang="es-MX" smtClean="0"/>
              <a:t>19/11/2013</a:t>
            </a:fld>
            <a:endParaRPr lang="es-MX"/>
          </a:p>
        </p:txBody>
      </p:sp>
      <p:sp>
        <p:nvSpPr>
          <p:cNvPr id="9" name="8 Marcador de número de diapositiva"/>
          <p:cNvSpPr>
            <a:spLocks noGrp="1"/>
          </p:cNvSpPr>
          <p:nvPr>
            <p:ph type="sldNum" sz="quarter" idx="15"/>
          </p:nvPr>
        </p:nvSpPr>
        <p:spPr/>
        <p:txBody>
          <a:bodyPr rtlCol="0"/>
          <a:lstStyle/>
          <a:p>
            <a:fld id="{564207C0-2CF9-47A6-A3E9-3E587EAF7B8E}" type="slidenum">
              <a:rPr lang="es-MX" smtClean="0"/>
              <a:t>‹Nº›</a:t>
            </a:fld>
            <a:endParaRPr lang="es-MX"/>
          </a:p>
        </p:txBody>
      </p:sp>
      <p:sp>
        <p:nvSpPr>
          <p:cNvPr id="10" name="9 Marcador de pie de página"/>
          <p:cNvSpPr>
            <a:spLocks noGrp="1"/>
          </p:cNvSpPr>
          <p:nvPr>
            <p:ph type="ftr" sz="quarter" idx="16"/>
          </p:nvPr>
        </p:nvSpPr>
        <p:spPr/>
        <p:txBody>
          <a:bodyPr rtlCol="0"/>
          <a:lstStyle/>
          <a:p>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F8375521-E604-438D-9644-0554E1BA8DF9}" type="datetimeFigureOut">
              <a:rPr lang="es-MX" smtClean="0"/>
              <a:t>19/11/2013</a:t>
            </a:fld>
            <a:endParaRPr lang="es-MX"/>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MX"/>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564207C0-2CF9-47A6-A3E9-3E587EAF7B8E}" type="slidenum">
              <a:rPr lang="es-MX" smtClean="0"/>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F8375521-E604-438D-9644-0554E1BA8DF9}" type="datetimeFigureOut">
              <a:rPr lang="es-MX" smtClean="0"/>
              <a:t>19/11/2013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64207C0-2CF9-47A6-A3E9-3E587EAF7B8E}" type="slidenum">
              <a:rPr lang="es-MX" smtClean="0"/>
              <a:t>‹Nº›</a:t>
            </a:fld>
            <a:endParaRPr lang="es-MX"/>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F8375521-E604-438D-9644-0554E1BA8DF9}" type="datetimeFigureOut">
              <a:rPr lang="es-MX" smtClean="0"/>
              <a:t>19/11/2013</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64207C0-2CF9-47A6-A3E9-3E587EAF7B8E}" type="slidenum">
              <a:rPr lang="es-MX" smtClean="0"/>
              <a:t>‹Nº›</a:t>
            </a:fld>
            <a:endParaRPr lang="es-MX"/>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F8375521-E604-438D-9644-0554E1BA8DF9}" type="datetimeFigureOut">
              <a:rPr lang="es-MX" smtClean="0"/>
              <a:t>19/11/2013</a:t>
            </a:fld>
            <a:endParaRPr lang="es-MX"/>
          </a:p>
        </p:txBody>
      </p:sp>
      <p:sp>
        <p:nvSpPr>
          <p:cNvPr id="7" name="6 Marcador de número de diapositiva"/>
          <p:cNvSpPr>
            <a:spLocks noGrp="1"/>
          </p:cNvSpPr>
          <p:nvPr>
            <p:ph type="sldNum" sz="quarter" idx="11"/>
          </p:nvPr>
        </p:nvSpPr>
        <p:spPr/>
        <p:txBody>
          <a:bodyPr rtlCol="0"/>
          <a:lstStyle/>
          <a:p>
            <a:fld id="{564207C0-2CF9-47A6-A3E9-3E587EAF7B8E}" type="slidenum">
              <a:rPr lang="es-MX" smtClean="0"/>
              <a:t>‹Nº›</a:t>
            </a:fld>
            <a:endParaRPr lang="es-MX"/>
          </a:p>
        </p:txBody>
      </p:sp>
      <p:sp>
        <p:nvSpPr>
          <p:cNvPr id="8" name="7 Marcador de pie de página"/>
          <p:cNvSpPr>
            <a:spLocks noGrp="1"/>
          </p:cNvSpPr>
          <p:nvPr>
            <p:ph type="ftr" sz="quarter" idx="12"/>
          </p:nvPr>
        </p:nvSpPr>
        <p:spPr/>
        <p:txBody>
          <a:bodyPr rtlCol="0"/>
          <a:lstStyle/>
          <a:p>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8375521-E604-438D-9644-0554E1BA8DF9}" type="datetimeFigureOut">
              <a:rPr lang="es-MX" smtClean="0"/>
              <a:t>19/11/2013</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64207C0-2CF9-47A6-A3E9-3E587EAF7B8E}"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F8375521-E604-438D-9644-0554E1BA8DF9}" type="datetimeFigureOut">
              <a:rPr lang="es-MX" smtClean="0"/>
              <a:t>19/11/2013</a:t>
            </a:fld>
            <a:endParaRPr lang="es-MX"/>
          </a:p>
        </p:txBody>
      </p:sp>
      <p:sp>
        <p:nvSpPr>
          <p:cNvPr id="22" name="21 Marcador de número de diapositiva"/>
          <p:cNvSpPr>
            <a:spLocks noGrp="1"/>
          </p:cNvSpPr>
          <p:nvPr>
            <p:ph type="sldNum" sz="quarter" idx="15"/>
          </p:nvPr>
        </p:nvSpPr>
        <p:spPr/>
        <p:txBody>
          <a:bodyPr rtlCol="0"/>
          <a:lstStyle/>
          <a:p>
            <a:fld id="{564207C0-2CF9-47A6-A3E9-3E587EAF7B8E}" type="slidenum">
              <a:rPr lang="es-MX" smtClean="0"/>
              <a:t>‹Nº›</a:t>
            </a:fld>
            <a:endParaRPr lang="es-MX"/>
          </a:p>
        </p:txBody>
      </p:sp>
      <p:sp>
        <p:nvSpPr>
          <p:cNvPr id="23" name="22 Marcador de pie de página"/>
          <p:cNvSpPr>
            <a:spLocks noGrp="1"/>
          </p:cNvSpPr>
          <p:nvPr>
            <p:ph type="ftr" sz="quarter" idx="16"/>
          </p:nvPr>
        </p:nvSpPr>
        <p:spPr/>
        <p:txBody>
          <a:bodyPr rtlCol="0"/>
          <a:lstStyle/>
          <a:p>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F8375521-E604-438D-9644-0554E1BA8DF9}" type="datetimeFigureOut">
              <a:rPr lang="es-MX" smtClean="0"/>
              <a:t>19/11/2013</a:t>
            </a:fld>
            <a:endParaRPr lang="es-MX"/>
          </a:p>
        </p:txBody>
      </p:sp>
      <p:sp>
        <p:nvSpPr>
          <p:cNvPr id="18" name="17 Marcador de número de diapositiva"/>
          <p:cNvSpPr>
            <a:spLocks noGrp="1"/>
          </p:cNvSpPr>
          <p:nvPr>
            <p:ph type="sldNum" sz="quarter" idx="11"/>
          </p:nvPr>
        </p:nvSpPr>
        <p:spPr/>
        <p:txBody>
          <a:bodyPr rtlCol="0"/>
          <a:lstStyle/>
          <a:p>
            <a:fld id="{564207C0-2CF9-47A6-A3E9-3E587EAF7B8E}" type="slidenum">
              <a:rPr lang="es-MX" smtClean="0"/>
              <a:t>‹Nº›</a:t>
            </a:fld>
            <a:endParaRPr lang="es-MX"/>
          </a:p>
        </p:txBody>
      </p:sp>
      <p:sp>
        <p:nvSpPr>
          <p:cNvPr id="21" name="20 Marcador de pie de página"/>
          <p:cNvSpPr>
            <a:spLocks noGrp="1"/>
          </p:cNvSpPr>
          <p:nvPr>
            <p:ph type="ftr" sz="quarter" idx="12"/>
          </p:nvPr>
        </p:nvSpPr>
        <p:spPr/>
        <p:txBody>
          <a:bodyPr rtlCol="0"/>
          <a:lstStyle/>
          <a:p>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82DA46"/>
        </a:solidFill>
        <a:effectLst/>
      </p:bgPr>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8375521-E604-438D-9644-0554E1BA8DF9}" type="datetimeFigureOut">
              <a:rPr lang="es-MX" smtClean="0"/>
              <a:t>19/11/2013</a:t>
            </a:fld>
            <a:endParaRPr lang="es-MX"/>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MX"/>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564207C0-2CF9-47A6-A3E9-3E587EAF7B8E}"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4.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476672"/>
            <a:ext cx="7772400" cy="1470025"/>
          </a:xfrm>
        </p:spPr>
        <p:txBody>
          <a:bodyPr>
            <a:normAutofit/>
          </a:bodyPr>
          <a:lstStyle/>
          <a:p>
            <a:pPr algn="ctr"/>
            <a:r>
              <a:rPr lang="es-MX" sz="6600" b="1" dirty="0" smtClean="0">
                <a:solidFill>
                  <a:schemeClr val="tx1"/>
                </a:solidFill>
                <a:latin typeface="Lucida Calligraphy" pitchFamily="66" charset="0"/>
              </a:rPr>
              <a:t>Dislalia</a:t>
            </a:r>
            <a:endParaRPr lang="es-MX" sz="6600" b="1" dirty="0">
              <a:solidFill>
                <a:schemeClr val="tx1"/>
              </a:solidFill>
              <a:latin typeface="Lucida Calligraphy" pitchFamily="66" charset="0"/>
            </a:endParaRPr>
          </a:p>
        </p:txBody>
      </p:sp>
      <p:sp>
        <p:nvSpPr>
          <p:cNvPr id="3" name="2 Subtítulo"/>
          <p:cNvSpPr>
            <a:spLocks noGrp="1"/>
          </p:cNvSpPr>
          <p:nvPr>
            <p:ph type="subTitle" idx="1"/>
          </p:nvPr>
        </p:nvSpPr>
        <p:spPr>
          <a:xfrm>
            <a:off x="4211960" y="1988840"/>
            <a:ext cx="3744416" cy="4176464"/>
          </a:xfrm>
        </p:spPr>
        <p:style>
          <a:lnRef idx="2">
            <a:schemeClr val="accent2"/>
          </a:lnRef>
          <a:fillRef idx="1">
            <a:schemeClr val="lt1"/>
          </a:fillRef>
          <a:effectRef idx="0">
            <a:schemeClr val="accent2"/>
          </a:effectRef>
          <a:fontRef idx="minor">
            <a:schemeClr val="dk1"/>
          </a:fontRef>
        </p:style>
        <p:txBody>
          <a:bodyPr>
            <a:noAutofit/>
          </a:bodyPr>
          <a:lstStyle/>
          <a:p>
            <a:pPr marL="342900" indent="-342900" algn="just">
              <a:buFont typeface="Arial" pitchFamily="34" charset="0"/>
              <a:buChar char="•"/>
            </a:pPr>
            <a:r>
              <a:rPr lang="es-MX" sz="2000" dirty="0" smtClean="0">
                <a:solidFill>
                  <a:schemeClr val="tx1"/>
                </a:solidFill>
              </a:rPr>
              <a:t>Es un trastorno en la articulación de los fonemas. </a:t>
            </a:r>
          </a:p>
          <a:p>
            <a:pPr marL="342900" indent="-342900" algn="just">
              <a:buFont typeface="Arial" pitchFamily="34" charset="0"/>
              <a:buChar char="•"/>
            </a:pPr>
            <a:r>
              <a:rPr lang="es-MX" sz="2000" dirty="0" smtClean="0">
                <a:solidFill>
                  <a:schemeClr val="tx1"/>
                </a:solidFill>
              </a:rPr>
              <a:t>Suele presentarse entre los tres y los cinco años, con alteraciones en la articulación de los fonemas. </a:t>
            </a:r>
          </a:p>
          <a:p>
            <a:pPr marL="342900" indent="-342900" algn="just">
              <a:buFont typeface="Arial" pitchFamily="34" charset="0"/>
              <a:buChar char="•"/>
            </a:pPr>
            <a:r>
              <a:rPr lang="es-MX" sz="2000" dirty="0" smtClean="0">
                <a:solidFill>
                  <a:schemeClr val="tx1"/>
                </a:solidFill>
              </a:rPr>
              <a:t>Es la mala pronunciación de los niños.</a:t>
            </a:r>
            <a:endParaRPr lang="es-MX" sz="2000" dirty="0">
              <a:solidFill>
                <a:schemeClr val="tx1"/>
              </a:solidFill>
            </a:endParaRPr>
          </a:p>
        </p:txBody>
      </p:sp>
      <p:sp>
        <p:nvSpPr>
          <p:cNvPr id="7" name="6 Elipse"/>
          <p:cNvSpPr/>
          <p:nvPr/>
        </p:nvSpPr>
        <p:spPr>
          <a:xfrm>
            <a:off x="4211960" y="5661248"/>
            <a:ext cx="1008112" cy="10081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9" name="8 Elipse"/>
          <p:cNvSpPr/>
          <p:nvPr/>
        </p:nvSpPr>
        <p:spPr>
          <a:xfrm>
            <a:off x="5039250" y="6012904"/>
            <a:ext cx="656456" cy="6564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10" name="9 Elipse"/>
          <p:cNvSpPr/>
          <p:nvPr/>
        </p:nvSpPr>
        <p:spPr>
          <a:xfrm>
            <a:off x="5645758" y="5384010"/>
            <a:ext cx="504056" cy="2964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4050832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MX" b="1" dirty="0" smtClean="0">
                <a:solidFill>
                  <a:schemeClr val="tx1"/>
                </a:solidFill>
                <a:latin typeface="Lucida Calligraphy" pitchFamily="66" charset="0"/>
              </a:rPr>
              <a:t>Etapa evolutiva</a:t>
            </a:r>
            <a:endParaRPr lang="es-MX" b="1" dirty="0">
              <a:solidFill>
                <a:schemeClr val="tx1"/>
              </a:solidFill>
              <a:latin typeface="Lucida Calligraphy" pitchFamily="66" charset="0"/>
            </a:endParaRPr>
          </a:p>
        </p:txBody>
      </p:sp>
      <p:sp>
        <p:nvSpPr>
          <p:cNvPr id="5" name="4 Marcador de contenido"/>
          <p:cNvSpPr>
            <a:spLocks noGrp="1"/>
          </p:cNvSpPr>
          <p:nvPr>
            <p:ph sz="quarter" idx="1"/>
          </p:nvPr>
        </p:nvSpPr>
        <p:spPr>
          <a:effectLst>
            <a:glow rad="228600">
              <a:schemeClr val="accent2">
                <a:satMod val="175000"/>
                <a:alpha val="40000"/>
              </a:schemeClr>
            </a:glow>
            <a:outerShdw blurRad="50800" dist="25000" dir="5400000" rotWithShape="0">
              <a:srgbClr val="000000">
                <a:alpha val="40000"/>
              </a:srgbClr>
            </a:outerShdw>
          </a:effectLst>
          <a:scene3d>
            <a:camera prst="isometricOffAxis1Right"/>
            <a:lightRig rig="threePt" dir="t"/>
          </a:scene3d>
        </p:spPr>
        <p:style>
          <a:lnRef idx="1">
            <a:schemeClr val="accent3"/>
          </a:lnRef>
          <a:fillRef idx="2">
            <a:schemeClr val="accent3"/>
          </a:fillRef>
          <a:effectRef idx="1">
            <a:schemeClr val="accent3"/>
          </a:effectRef>
          <a:fontRef idx="minor">
            <a:schemeClr val="dk1"/>
          </a:fontRef>
        </p:style>
        <p:txBody>
          <a:bodyPr>
            <a:normAutofit/>
          </a:bodyPr>
          <a:lstStyle/>
          <a:p>
            <a:r>
              <a:rPr lang="es-MX" dirty="0" smtClean="0"/>
              <a:t>El </a:t>
            </a:r>
            <a:r>
              <a:rPr lang="es-MX" dirty="0" smtClean="0"/>
              <a:t>niño no es capaz de repetir por imitación las palabras que escucha y lo hace de forma incorrecta desde el punto de vista fonético. </a:t>
            </a:r>
            <a:r>
              <a:rPr lang="es-MX" dirty="0" smtClean="0"/>
              <a:t> </a:t>
            </a:r>
            <a:r>
              <a:rPr lang="es-MX" dirty="0"/>
              <a:t>F</a:t>
            </a:r>
            <a:r>
              <a:rPr lang="es-MX" dirty="0" smtClean="0"/>
              <a:t>inalmente </a:t>
            </a:r>
            <a:r>
              <a:rPr lang="es-MX" dirty="0" smtClean="0"/>
              <a:t>termina cuando el niño aprende a pronunciar correctamente todos los fonemas.</a:t>
            </a:r>
            <a:endParaRPr lang="es-MX" dirty="0"/>
          </a:p>
        </p:txBody>
      </p:sp>
      <p:pic>
        <p:nvPicPr>
          <p:cNvPr id="7" name="6 Marcador de contenido"/>
          <p:cNvPicPr>
            <a:picLocks noGrp="1" noChangeAspect="1"/>
          </p:cNvPicPr>
          <p:nvPr>
            <p:ph sz="quarter" idx="2"/>
          </p:nvPr>
        </p:nvPicPr>
        <p:blipFill>
          <a:blip r:embed="rId2">
            <a:extLst>
              <a:ext uri="{28A0092B-C50C-407E-A947-70E740481C1C}">
                <a14:useLocalDpi xmlns:a14="http://schemas.microsoft.com/office/drawing/2010/main" val="0"/>
              </a:ext>
            </a:extLst>
          </a:blip>
          <a:stretch>
            <a:fillRect/>
          </a:stretch>
        </p:blipFill>
        <p:spPr>
          <a:xfrm>
            <a:off x="5152540" y="1700808"/>
            <a:ext cx="2961684" cy="4032448"/>
          </a:xfrm>
          <a:prstGeom prst="snip2DiagRect">
            <a:avLst/>
          </a:prstGeom>
          <a:solidFill>
            <a:srgbClr val="FFFFFF">
              <a:shade val="85000"/>
            </a:srgbClr>
          </a:solidFill>
          <a:ln w="88900" cap="sq">
            <a:solidFill>
              <a:srgbClr val="FFC000"/>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461716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MX" b="1" dirty="0" smtClean="0">
                <a:solidFill>
                  <a:schemeClr val="tx1"/>
                </a:solidFill>
                <a:latin typeface="Lucida Calligraphy" pitchFamily="66" charset="0"/>
              </a:rPr>
              <a:t>Diagnóstico de la dislalia infantil</a:t>
            </a:r>
            <a:endParaRPr lang="es-MX" b="1" dirty="0">
              <a:solidFill>
                <a:schemeClr val="tx1"/>
              </a:solidFill>
              <a:latin typeface="Lucida Calligraphy" pitchFamily="66" charset="0"/>
            </a:endParaRPr>
          </a:p>
        </p:txBody>
      </p:sp>
      <p:sp>
        <p:nvSpPr>
          <p:cNvPr id="3" name="2 Marcador de contenido"/>
          <p:cNvSpPr>
            <a:spLocks noGrp="1"/>
          </p:cNvSpPr>
          <p:nvPr>
            <p:ph sz="quarter" idx="1"/>
          </p:nvPr>
        </p:nvSpPr>
        <p:spPr/>
        <p:txBody>
          <a:bodyPr>
            <a:normAutofit/>
          </a:bodyPr>
          <a:lstStyle/>
          <a:p>
            <a:r>
              <a:rPr lang="es-MX" dirty="0" smtClean="0"/>
              <a:t>Un </a:t>
            </a:r>
            <a:r>
              <a:rPr lang="es-MX" dirty="0" smtClean="0"/>
              <a:t>niño con dislalia suele sustituir una letra por otra, o no pronunciar consonantes.</a:t>
            </a:r>
          </a:p>
          <a:p>
            <a:endParaRPr lang="es-MX" dirty="0" smtClean="0"/>
          </a:p>
          <a:p>
            <a:r>
              <a:rPr lang="es-MX" b="1" dirty="0" smtClean="0"/>
              <a:t>Ejemplo:</a:t>
            </a:r>
            <a:r>
              <a:rPr lang="es-MX" dirty="0" smtClean="0"/>
              <a:t> dice </a:t>
            </a:r>
            <a:r>
              <a:rPr lang="es-MX" dirty="0" err="1" smtClean="0"/>
              <a:t>mai</a:t>
            </a:r>
            <a:r>
              <a:rPr lang="es-MX" dirty="0" smtClean="0"/>
              <a:t> en lugar de maíz, y </a:t>
            </a:r>
            <a:r>
              <a:rPr lang="es-MX" dirty="0" err="1" smtClean="0"/>
              <a:t>tes</a:t>
            </a:r>
            <a:r>
              <a:rPr lang="es-MX" dirty="0" smtClean="0"/>
              <a:t> en vez de tres.</a:t>
            </a:r>
            <a:endParaRPr lang="es-MX" dirty="0"/>
          </a:p>
        </p:txBody>
      </p:sp>
      <p:pic>
        <p:nvPicPr>
          <p:cNvPr id="1026" name="Picture 2" descr="D:\Descargas\Fondos\Educadora.jpg"/>
          <p:cNvPicPr>
            <a:picLocks noGrp="1" noChangeAspect="1" noChangeArrowheads="1"/>
          </p:cNvPicPr>
          <p:nvPr>
            <p:ph sz="quarter" idx="2"/>
          </p:nvPr>
        </p:nvPicPr>
        <p:blipFill>
          <a:blip r:embed="rId2">
            <a:extLst>
              <a:ext uri="{28A0092B-C50C-407E-A947-70E740481C1C}">
                <a14:useLocalDpi xmlns:a14="http://schemas.microsoft.com/office/drawing/2010/main" val="0"/>
              </a:ext>
            </a:extLst>
          </a:blip>
          <a:srcRect/>
          <a:stretch>
            <a:fillRect/>
          </a:stretch>
        </p:blipFill>
        <p:spPr bwMode="auto">
          <a:xfrm>
            <a:off x="4648200" y="1844824"/>
            <a:ext cx="4038600" cy="3816424"/>
          </a:xfrm>
          <a:prstGeom prst="rect">
            <a:avLst/>
          </a:prstGeom>
          <a:solidFill>
            <a:srgbClr val="FFFFFF">
              <a:shade val="85000"/>
            </a:srgbClr>
          </a:solidFill>
          <a:ln w="190500" cap="sq">
            <a:solidFill>
              <a:schemeClr val="accent1"/>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a:extLst/>
        </p:spPr>
      </p:pic>
    </p:spTree>
    <p:extLst>
      <p:ext uri="{BB962C8B-B14F-4D97-AF65-F5344CB8AC3E}">
        <p14:creationId xmlns:p14="http://schemas.microsoft.com/office/powerpoint/2010/main" val="2611520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sz="quarter" idx="1"/>
            <p:extLst>
              <p:ext uri="{D42A27DB-BD31-4B8C-83A1-F6EECF244321}">
                <p14:modId xmlns:p14="http://schemas.microsoft.com/office/powerpoint/2010/main" val="3546709484"/>
              </p:ext>
            </p:extLst>
          </p:nvPr>
        </p:nvGraphicFramePr>
        <p:xfrm>
          <a:off x="467544" y="1484784"/>
          <a:ext cx="74676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2" descr="D:\Descargas\Fondos\Conceptos\identificar.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20717909">
            <a:off x="4572000" y="3933056"/>
            <a:ext cx="2198018" cy="27752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2266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b="1" dirty="0" smtClean="0">
                <a:solidFill>
                  <a:schemeClr val="accent1">
                    <a:lumMod val="75000"/>
                  </a:schemeClr>
                </a:solidFill>
                <a:latin typeface="Lucida Calligraphy" pitchFamily="66" charset="0"/>
              </a:rPr>
              <a:t>Tipos de dislalia infantil</a:t>
            </a:r>
            <a:r>
              <a:rPr lang="es-MX" dirty="0" smtClean="0">
                <a:solidFill>
                  <a:schemeClr val="tx1"/>
                </a:solidFill>
              </a:rPr>
              <a:t/>
            </a:r>
            <a:br>
              <a:rPr lang="es-MX" dirty="0" smtClean="0">
                <a:solidFill>
                  <a:schemeClr val="tx1"/>
                </a:solidFill>
              </a:rPr>
            </a:br>
            <a:endParaRPr lang="es-MX" dirty="0"/>
          </a:p>
        </p:txBody>
      </p:sp>
      <p:graphicFrame>
        <p:nvGraphicFramePr>
          <p:cNvPr id="5" name="4 Diagrama"/>
          <p:cNvGraphicFramePr/>
          <p:nvPr>
            <p:extLst>
              <p:ext uri="{D42A27DB-BD31-4B8C-83A1-F6EECF244321}">
                <p14:modId xmlns:p14="http://schemas.microsoft.com/office/powerpoint/2010/main" val="3387605501"/>
              </p:ext>
            </p:extLst>
          </p:nvPr>
        </p:nvGraphicFramePr>
        <p:xfrm>
          <a:off x="611560" y="1052736"/>
          <a:ext cx="7560840" cy="5328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05152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pPr algn="ctr"/>
            <a:r>
              <a:rPr lang="es-MX" sz="4400" b="1" dirty="0" smtClean="0">
                <a:solidFill>
                  <a:schemeClr val="tx1"/>
                </a:solidFill>
                <a:latin typeface="Lucida Calligraphy" pitchFamily="66" charset="0"/>
              </a:rPr>
              <a:t>Actividad</a:t>
            </a:r>
            <a:r>
              <a:rPr lang="es-MX" sz="4400" b="1" dirty="0">
                <a:solidFill>
                  <a:schemeClr val="tx1"/>
                </a:solidFill>
                <a:latin typeface="Lucida Calligraphy" pitchFamily="66" charset="0"/>
              </a:rPr>
              <a:t>:</a:t>
            </a:r>
          </a:p>
        </p:txBody>
      </p:sp>
      <p:sp>
        <p:nvSpPr>
          <p:cNvPr id="3" name="2 Marcador de contenido"/>
          <p:cNvSpPr>
            <a:spLocks noGrp="1"/>
          </p:cNvSpPr>
          <p:nvPr>
            <p:ph sz="quarter" idx="1"/>
          </p:nvPr>
        </p:nvSpPr>
        <p:spPr>
          <a:xfrm>
            <a:off x="611560" y="1916832"/>
            <a:ext cx="7467600" cy="4277072"/>
          </a:xfrm>
          <a:scene3d>
            <a:camera prst="isometricOffAxis2Left"/>
            <a:lightRig rig="threePt" dir="t"/>
          </a:scene3d>
        </p:spPr>
        <p:style>
          <a:lnRef idx="1">
            <a:schemeClr val="accent1"/>
          </a:lnRef>
          <a:fillRef idx="2">
            <a:schemeClr val="accent1"/>
          </a:fillRef>
          <a:effectRef idx="1">
            <a:schemeClr val="accent1"/>
          </a:effectRef>
          <a:fontRef idx="minor">
            <a:schemeClr val="dk1"/>
          </a:fontRef>
        </p:style>
        <p:txBody>
          <a:bodyPr>
            <a:normAutofit/>
          </a:bodyPr>
          <a:lstStyle/>
          <a:p>
            <a:pPr algn="just"/>
            <a:r>
              <a:rPr lang="es-MX" dirty="0" smtClean="0"/>
              <a:t>El </a:t>
            </a:r>
            <a:r>
              <a:rPr lang="es-MX" dirty="0"/>
              <a:t>niño respira profundamente, inspira el aire por la nariz y los saca por la boca mientras pronuncia /a/</a:t>
            </a:r>
          </a:p>
          <a:p>
            <a:pPr algn="just"/>
            <a:r>
              <a:rPr lang="es-MX" dirty="0"/>
              <a:t>“ </a:t>
            </a:r>
            <a:r>
              <a:rPr lang="es-MX" dirty="0" err="1"/>
              <a:t>Aaaaaaaaaaaaaaaaaaaaaaaaaaaa</a:t>
            </a:r>
            <a:r>
              <a:rPr lang="es-MX" dirty="0"/>
              <a:t>”.</a:t>
            </a:r>
          </a:p>
          <a:p>
            <a:pPr algn="just"/>
            <a:r>
              <a:rPr lang="es-MX" dirty="0" smtClean="0"/>
              <a:t>-Imitamos </a:t>
            </a:r>
            <a:r>
              <a:rPr lang="es-MX" dirty="0"/>
              <a:t>a un niño que se queja: ¡aaayyy, aaayyy, aaayyy!.</a:t>
            </a:r>
          </a:p>
          <a:p>
            <a:pPr algn="just"/>
            <a:r>
              <a:rPr lang="es-MX" dirty="0" smtClean="0"/>
              <a:t>-Imitamos </a:t>
            </a:r>
            <a:r>
              <a:rPr lang="es-MX" dirty="0"/>
              <a:t>el rebuzno de un burro: </a:t>
            </a:r>
            <a:r>
              <a:rPr lang="es-MX" dirty="0" err="1"/>
              <a:t>hiiaaaaaa</a:t>
            </a:r>
            <a:r>
              <a:rPr lang="es-MX" dirty="0"/>
              <a:t>, </a:t>
            </a:r>
            <a:r>
              <a:rPr lang="es-MX" dirty="0" err="1"/>
              <a:t>hiiaaaaaa</a:t>
            </a:r>
            <a:r>
              <a:rPr lang="es-MX" dirty="0"/>
              <a:t>.</a:t>
            </a:r>
          </a:p>
          <a:p>
            <a:pPr algn="just"/>
            <a:r>
              <a:rPr lang="es-MX" dirty="0"/>
              <a:t>Materiales: </a:t>
            </a:r>
            <a:r>
              <a:rPr lang="es-MX" dirty="0" smtClean="0"/>
              <a:t>Espejo</a:t>
            </a:r>
            <a:endParaRPr lang="es-MX" dirty="0"/>
          </a:p>
        </p:txBody>
      </p:sp>
    </p:spTree>
    <p:extLst>
      <p:ext uri="{BB962C8B-B14F-4D97-AF65-F5344CB8AC3E}">
        <p14:creationId xmlns:p14="http://schemas.microsoft.com/office/powerpoint/2010/main" val="2970102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cene3d>
            <a:camera prst="perspectiveRelaxed"/>
            <a:lightRig rig="threePt" dir="t"/>
          </a:scene3d>
        </p:spPr>
        <p:style>
          <a:lnRef idx="1">
            <a:schemeClr val="accent5"/>
          </a:lnRef>
          <a:fillRef idx="2">
            <a:schemeClr val="accent5"/>
          </a:fillRef>
          <a:effectRef idx="1">
            <a:schemeClr val="accent5"/>
          </a:effectRef>
          <a:fontRef idx="minor">
            <a:schemeClr val="dk1"/>
          </a:fontRef>
        </p:style>
        <p:txBody>
          <a:bodyPr>
            <a:normAutofit/>
          </a:bodyPr>
          <a:lstStyle/>
          <a:p>
            <a:pPr algn="ctr"/>
            <a:r>
              <a:rPr lang="es-MX" sz="4400" b="1" dirty="0">
                <a:solidFill>
                  <a:schemeClr val="tx1"/>
                </a:solidFill>
                <a:latin typeface="Lucida Calligraphy" pitchFamily="66" charset="0"/>
              </a:rPr>
              <a:t>Actividad:</a:t>
            </a:r>
            <a:endParaRPr lang="es-MX" sz="4000" dirty="0">
              <a:solidFill>
                <a:schemeClr val="tx1"/>
              </a:solidFill>
              <a:latin typeface="Lucida Calligraphy" pitchFamily="66" charset="0"/>
            </a:endParaRPr>
          </a:p>
        </p:txBody>
      </p:sp>
      <p:sp>
        <p:nvSpPr>
          <p:cNvPr id="3" name="2 Marcador de contenido"/>
          <p:cNvSpPr>
            <a:spLocks noGrp="1"/>
          </p:cNvSpPr>
          <p:nvPr>
            <p:ph sz="quarter" idx="1"/>
          </p:nvPr>
        </p:nvSpPr>
        <p:spPr>
          <a:xfrm>
            <a:off x="539552" y="1556792"/>
            <a:ext cx="6120680" cy="3672408"/>
          </a:xfrm>
          <a:scene3d>
            <a:camera prst="perspectiveLeft"/>
            <a:lightRig rig="threePt" dir="t"/>
          </a:scene3d>
        </p:spPr>
        <p:style>
          <a:lnRef idx="1">
            <a:schemeClr val="accent1"/>
          </a:lnRef>
          <a:fillRef idx="2">
            <a:schemeClr val="accent1"/>
          </a:fillRef>
          <a:effectRef idx="1">
            <a:schemeClr val="accent1"/>
          </a:effectRef>
          <a:fontRef idx="minor">
            <a:schemeClr val="dk1"/>
          </a:fontRef>
        </p:style>
        <p:txBody>
          <a:bodyPr/>
          <a:lstStyle/>
          <a:p>
            <a:r>
              <a:rPr lang="es-ES" dirty="0"/>
              <a:t>Vamos a respirar profundamente, inspirando el aire por la nariz y sacándolo por la boca, mientras pronunciamos (s):“</a:t>
            </a:r>
            <a:r>
              <a:rPr lang="es-ES" dirty="0" err="1"/>
              <a:t>Sssssssssssssssssssssss</a:t>
            </a:r>
            <a:r>
              <a:rPr lang="es-ES" dirty="0"/>
              <a:t>”.</a:t>
            </a:r>
            <a:endParaRPr lang="es-MX" dirty="0"/>
          </a:p>
          <a:p>
            <a:r>
              <a:rPr lang="es-ES" dirty="0"/>
              <a:t>- Vamos a imponer silencio: </a:t>
            </a:r>
            <a:r>
              <a:rPr lang="es-ES" dirty="0" err="1"/>
              <a:t>sssssssssssssssssssssssss</a:t>
            </a:r>
            <a:endParaRPr lang="es-MX" dirty="0"/>
          </a:p>
          <a:p>
            <a:pPr marL="0" indent="0">
              <a:buNone/>
            </a:pPr>
            <a:endParaRPr lang="es-MX" dirty="0"/>
          </a:p>
        </p:txBody>
      </p:sp>
    </p:spTree>
    <p:extLst>
      <p:ext uri="{BB962C8B-B14F-4D97-AF65-F5344CB8AC3E}">
        <p14:creationId xmlns:p14="http://schemas.microsoft.com/office/powerpoint/2010/main" val="3934760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effectLst>
            <a:glow rad="228600">
              <a:schemeClr val="accent2">
                <a:satMod val="175000"/>
                <a:alpha val="40000"/>
              </a:schemeClr>
            </a:glow>
            <a:outerShdw blurRad="50800" dist="25000" dir="5400000" rotWithShape="0">
              <a:srgbClr val="000000">
                <a:alpha val="40000"/>
              </a:srgbClr>
            </a:outerShdw>
          </a:effectLst>
          <a:scene3d>
            <a:camera prst="perspectiveRelaxedModerately"/>
            <a:lightRig rig="threePt" dir="t"/>
          </a:scene3d>
        </p:spPr>
        <p:style>
          <a:lnRef idx="1">
            <a:schemeClr val="accent5"/>
          </a:lnRef>
          <a:fillRef idx="2">
            <a:schemeClr val="accent5"/>
          </a:fillRef>
          <a:effectRef idx="1">
            <a:schemeClr val="accent5"/>
          </a:effectRef>
          <a:fontRef idx="minor">
            <a:schemeClr val="dk1"/>
          </a:fontRef>
        </p:style>
        <p:txBody>
          <a:bodyPr/>
          <a:lstStyle/>
          <a:p>
            <a:pPr algn="ctr"/>
            <a:r>
              <a:rPr lang="es-MX" b="1" dirty="0" smtClean="0">
                <a:solidFill>
                  <a:schemeClr val="tx1"/>
                </a:solidFill>
                <a:latin typeface="Lucida Calligraphy" pitchFamily="66" charset="0"/>
              </a:rPr>
              <a:t>Ejercicios </a:t>
            </a:r>
            <a:endParaRPr lang="es-MX" b="1" dirty="0">
              <a:solidFill>
                <a:schemeClr val="tx1"/>
              </a:solidFill>
              <a:latin typeface="Lucida Calligraphy" pitchFamily="66" charset="0"/>
            </a:endParaRPr>
          </a:p>
        </p:txBody>
      </p:sp>
      <p:sp>
        <p:nvSpPr>
          <p:cNvPr id="3" name="2 Marcador de contenido"/>
          <p:cNvSpPr>
            <a:spLocks noGrp="1"/>
          </p:cNvSpPr>
          <p:nvPr>
            <p:ph sz="quarter" idx="1"/>
          </p:nvPr>
        </p:nvSpPr>
        <p:spPr>
          <a:xfrm>
            <a:off x="-396552" y="1484784"/>
            <a:ext cx="7467600" cy="4873752"/>
          </a:xfrm>
          <a:scene3d>
            <a:camera prst="perspectiveHeroicExtremeLeftFacing"/>
            <a:lightRig rig="threePt" dir="t"/>
          </a:scene3d>
        </p:spPr>
        <p:style>
          <a:lnRef idx="1">
            <a:schemeClr val="accent1"/>
          </a:lnRef>
          <a:fillRef idx="2">
            <a:schemeClr val="accent1"/>
          </a:fillRef>
          <a:effectRef idx="1">
            <a:schemeClr val="accent1"/>
          </a:effectRef>
          <a:fontRef idx="minor">
            <a:schemeClr val="dk1"/>
          </a:fontRef>
        </p:style>
        <p:txBody>
          <a:bodyPr>
            <a:normAutofit/>
          </a:bodyPr>
          <a:lstStyle/>
          <a:p>
            <a:r>
              <a:rPr lang="es-MX" dirty="0"/>
              <a:t>Ejercicio 1: </a:t>
            </a:r>
            <a:endParaRPr lang="es-MX" dirty="0" smtClean="0"/>
          </a:p>
          <a:p>
            <a:r>
              <a:rPr lang="es-MX" b="1" dirty="0" smtClean="0"/>
              <a:t>Soplo </a:t>
            </a:r>
            <a:r>
              <a:rPr lang="es-MX" b="1" dirty="0"/>
              <a:t>simple</a:t>
            </a:r>
            <a:r>
              <a:rPr lang="es-MX" dirty="0"/>
              <a:t>. Al principio podemos comenzar simplemente haciendo soplar al niño. Primero sin inflar las mejillas y después inflándolas. </a:t>
            </a:r>
            <a:endParaRPr lang="es-MX" dirty="0"/>
          </a:p>
          <a:p>
            <a:r>
              <a:rPr lang="es-MX" dirty="0" smtClean="0"/>
              <a:t>Podemos </a:t>
            </a:r>
            <a:r>
              <a:rPr lang="es-MX" dirty="0"/>
              <a:t>taparle la nariz para que el aire salga todo por la boca.</a:t>
            </a:r>
          </a:p>
          <a:p>
            <a:endParaRPr lang="es-MX" dirty="0"/>
          </a:p>
          <a:p>
            <a:r>
              <a:rPr lang="es-MX" dirty="0"/>
              <a:t>Ejercicio 2: Soplarse en las manos. Primero soplaremos nosotros sobre la mano de nuestro hijo para que sienta la fuerza del aire.</a:t>
            </a:r>
          </a:p>
          <a:p>
            <a:endParaRPr lang="es-MX" dirty="0"/>
          </a:p>
        </p:txBody>
      </p:sp>
    </p:spTree>
    <p:extLst>
      <p:ext uri="{BB962C8B-B14F-4D97-AF65-F5344CB8AC3E}">
        <p14:creationId xmlns:p14="http://schemas.microsoft.com/office/powerpoint/2010/main" val="35439945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139</TotalTime>
  <Words>443</Words>
  <Application>Microsoft Office PowerPoint</Application>
  <PresentationFormat>Presentación en pantalla (4:3)</PresentationFormat>
  <Paragraphs>33</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Mirador</vt:lpstr>
      <vt:lpstr>Dislalia</vt:lpstr>
      <vt:lpstr>Etapa evolutiva</vt:lpstr>
      <vt:lpstr>Diagnóstico de la dislalia infantil</vt:lpstr>
      <vt:lpstr>Presentación de PowerPoint</vt:lpstr>
      <vt:lpstr>Tipos de dislalia infantil </vt:lpstr>
      <vt:lpstr>Actividad:</vt:lpstr>
      <vt:lpstr>Actividad:</vt:lpstr>
      <vt:lpstr>Ejercicios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Dislalia</dc:title>
  <dc:creator>YOREM</dc:creator>
  <cp:lastModifiedBy>YOREM</cp:lastModifiedBy>
  <cp:revision>11</cp:revision>
  <dcterms:created xsi:type="dcterms:W3CDTF">2013-11-12T16:02:08Z</dcterms:created>
  <dcterms:modified xsi:type="dcterms:W3CDTF">2013-11-19T16:53:09Z</dcterms:modified>
</cp:coreProperties>
</file>